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9" r:id="rId9"/>
    <p:sldId id="266" r:id="rId10"/>
    <p:sldId id="261" r:id="rId11"/>
    <p:sldId id="267" r:id="rId12"/>
    <p:sldId id="262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525" autoAdjust="0"/>
  </p:normalViewPr>
  <p:slideViewPr>
    <p:cSldViewPr snapToGrid="0">
      <p:cViewPr varScale="1">
        <p:scale>
          <a:sx n="69" d="100"/>
          <a:sy n="69" d="100"/>
        </p:scale>
        <p:origin x="14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821B4-5618-4D81-AB4C-E1041D7A13AD}" type="datetimeFigureOut">
              <a:rPr lang="zh-TW" altLang="en-US" smtClean="0"/>
              <a:t>2016/11/3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53771-2DC5-4D04-A0C5-7EFC45264F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278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睡眠習慣與夜班下班回家之前的</a:t>
            </a:r>
            <a:r>
              <a:rPr lang="en-US" altLang="zh-TW" dirty="0" smtClean="0"/>
              <a:t>10</a:t>
            </a:r>
            <a:r>
              <a:rPr lang="zh-TW" altLang="en-US" dirty="0" smtClean="0"/>
              <a:t>分鐘睡眠有關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53771-2DC5-4D04-A0C5-7EFC45264FA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56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PVT-B</a:t>
            </a:r>
            <a:r>
              <a:rPr lang="zh-TW" altLang="en-US" dirty="0" smtClean="0"/>
              <a:t>是一個</a:t>
            </a:r>
            <a:r>
              <a:rPr lang="en-US" altLang="zh-TW" dirty="0" smtClean="0"/>
              <a:t>3</a:t>
            </a:r>
            <a:r>
              <a:rPr lang="zh-TW" altLang="en-US" dirty="0" smtClean="0"/>
              <a:t>分鐘的簡單反應時間任務，已被驗證為睡意的客觀測定</a:t>
            </a:r>
            <a:endParaRPr lang="en-US" altLang="zh-TW" dirty="0" smtClean="0"/>
          </a:p>
          <a:p>
            <a:r>
              <a:rPr lang="en-US" altLang="zh-TW" dirty="0" smtClean="0"/>
              <a:t>PVT-B</a:t>
            </a:r>
            <a:r>
              <a:rPr lang="zh-TW" altLang="en-US" dirty="0" smtClean="0"/>
              <a:t>要求受試者在呈現視覺刺激後立即按下手持設備上的按鈕。</a:t>
            </a: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刺激間間隔在</a:t>
            </a:r>
            <a:r>
              <a:rPr lang="en-US" altLang="zh-TW" dirty="0" smtClean="0"/>
              <a:t>1s</a:t>
            </a:r>
            <a:r>
              <a:rPr lang="zh-TW" altLang="en-US" dirty="0" smtClean="0"/>
              <a:t>和</a:t>
            </a:r>
            <a:r>
              <a:rPr lang="en-US" altLang="zh-TW" dirty="0" smtClean="0"/>
              <a:t>4s</a:t>
            </a:r>
            <a:r>
              <a:rPr lang="zh-TW" altLang="en-US" dirty="0" smtClean="0"/>
              <a:t>之間隨機變化。測量反應時間的平均值</a:t>
            </a:r>
            <a:endParaRPr lang="en-US" altLang="zh-TW" dirty="0" smtClean="0"/>
          </a:p>
          <a:p>
            <a:r>
              <a:rPr lang="en-US" altLang="zh-TW" dirty="0" smtClean="0"/>
              <a:t> (SP-Fatigue)7-point Likert-type</a:t>
            </a:r>
            <a:r>
              <a:rPr lang="zh-TW" altLang="en-US" dirty="0" smtClean="0"/>
              <a:t>受試者評定其主觀疲勞，評分範圍從</a:t>
            </a:r>
            <a:r>
              <a:rPr lang="en-US" altLang="zh-TW" dirty="0" smtClean="0"/>
              <a:t>1</a:t>
            </a:r>
            <a:r>
              <a:rPr lang="zh-TW" altLang="en-US" dirty="0" smtClean="0"/>
              <a:t>（完全警戒，清醒）到</a:t>
            </a:r>
            <a:r>
              <a:rPr lang="en-US" altLang="zh-TW" dirty="0" smtClean="0"/>
              <a:t>7</a:t>
            </a:r>
            <a:r>
              <a:rPr lang="zh-TW" altLang="en-US" dirty="0" smtClean="0"/>
              <a:t>（完全耗盡，無法有效運作“）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53771-2DC5-4D04-A0C5-7EFC45264FAE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998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PVT-B</a:t>
            </a:r>
            <a:r>
              <a:rPr lang="zh-TW" altLang="en-US" dirty="0" smtClean="0"/>
              <a:t>是一個</a:t>
            </a:r>
            <a:r>
              <a:rPr lang="en-US" altLang="zh-TW" dirty="0" smtClean="0"/>
              <a:t>3</a:t>
            </a:r>
            <a:r>
              <a:rPr lang="zh-TW" altLang="en-US" dirty="0" smtClean="0"/>
              <a:t>分鐘的簡單反應時間任務，已被驗證為睡意的客觀測定</a:t>
            </a:r>
            <a:endParaRPr lang="en-US" altLang="zh-TW" dirty="0" smtClean="0"/>
          </a:p>
          <a:p>
            <a:r>
              <a:rPr lang="en-US" altLang="zh-TW" dirty="0" smtClean="0"/>
              <a:t>PVT-B</a:t>
            </a:r>
            <a:r>
              <a:rPr lang="zh-TW" altLang="en-US" dirty="0" smtClean="0"/>
              <a:t>要求受試者在呈現視覺刺激後立即按下手持設備上的按鈕。</a:t>
            </a: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刺激間間隔在</a:t>
            </a:r>
            <a:r>
              <a:rPr lang="en-US" altLang="zh-TW" dirty="0" smtClean="0"/>
              <a:t>1s</a:t>
            </a:r>
            <a:r>
              <a:rPr lang="zh-TW" altLang="en-US" dirty="0" smtClean="0"/>
              <a:t>和</a:t>
            </a:r>
            <a:r>
              <a:rPr lang="en-US" altLang="zh-TW" dirty="0" smtClean="0"/>
              <a:t>4s</a:t>
            </a:r>
            <a:r>
              <a:rPr lang="zh-TW" altLang="en-US" dirty="0" smtClean="0"/>
              <a:t>之間隨機變化。測量反應時間的平均值</a:t>
            </a:r>
            <a:endParaRPr lang="en-US" altLang="zh-TW" dirty="0" smtClean="0"/>
          </a:p>
          <a:p>
            <a:r>
              <a:rPr lang="en-US" altLang="zh-TW" dirty="0" smtClean="0"/>
              <a:t> (SP-Fatigue)7-point Likert-type</a:t>
            </a:r>
            <a:r>
              <a:rPr lang="zh-TW" altLang="en-US" dirty="0" smtClean="0"/>
              <a:t>受試者評定其主觀疲勞，評分範圍從</a:t>
            </a:r>
            <a:r>
              <a:rPr lang="en-US" altLang="zh-TW" dirty="0" smtClean="0"/>
              <a:t>1</a:t>
            </a:r>
            <a:r>
              <a:rPr lang="zh-TW" altLang="en-US" dirty="0" smtClean="0"/>
              <a:t>（完全警戒，清醒）到</a:t>
            </a:r>
            <a:r>
              <a:rPr lang="en-US" altLang="zh-TW" dirty="0" smtClean="0"/>
              <a:t>7</a:t>
            </a:r>
            <a:r>
              <a:rPr lang="zh-TW" altLang="en-US" dirty="0" smtClean="0"/>
              <a:t>（完全耗盡，無法有效運作“）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53771-2DC5-4D04-A0C5-7EFC45264FA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8804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smtClean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4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1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557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86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4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86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837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696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4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7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0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77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7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81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76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06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1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564B320A-89BA-47B2-A525-92E8D10B06E4}" type="datetimeFigureOut">
              <a:rPr lang="en-US" smtClean="0"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1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6440" y="1041400"/>
            <a:ext cx="5917679" cy="3328434"/>
          </a:xfrm>
          <a:ln w="76200"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en-US" altLang="zh-TW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Sleep inertia associated with a 10-min nap before the commute home following a night shift: A laboratory simulation study</a:t>
            </a:r>
            <a:endParaRPr lang="zh-TW" altLang="en-US" sz="4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66440" y="4777379"/>
            <a:ext cx="8067167" cy="11410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1400" dirty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期刊</a:t>
            </a:r>
            <a:r>
              <a:rPr lang="en-US" altLang="zh-TW" sz="1400" dirty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:  Accident Analysis and Prevention</a:t>
            </a:r>
          </a:p>
          <a:p>
            <a:pPr>
              <a:lnSpc>
                <a:spcPct val="150000"/>
              </a:lnSpc>
            </a:pPr>
            <a:r>
              <a:rPr lang="zh-TW" altLang="en-US" sz="1400" dirty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作者</a:t>
            </a:r>
            <a:r>
              <a:rPr lang="en-US" altLang="zh-TW" sz="1400" dirty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:  C.J. </a:t>
            </a:r>
            <a:r>
              <a:rPr lang="en-US" altLang="zh-TW" sz="1400" dirty="0" err="1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Hilditcha</a:t>
            </a:r>
            <a:r>
              <a:rPr lang="en-US" altLang="zh-TW" sz="1400" dirty="0" smtClean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, </a:t>
            </a:r>
            <a:r>
              <a:rPr lang="en-US" altLang="zh-TW" sz="1400" dirty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J. </a:t>
            </a:r>
            <a:r>
              <a:rPr lang="en-US" altLang="zh-TW" sz="1400" dirty="0" err="1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Dorriana</a:t>
            </a:r>
            <a:r>
              <a:rPr lang="en-US" altLang="zh-TW" sz="1400" dirty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, S.A. </a:t>
            </a:r>
            <a:r>
              <a:rPr lang="en-US" altLang="zh-TW" sz="1400" dirty="0" err="1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Centofantia</a:t>
            </a:r>
            <a:r>
              <a:rPr lang="en-US" altLang="zh-TW" sz="1400" dirty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, H.P.A. Van </a:t>
            </a:r>
            <a:r>
              <a:rPr lang="en-US" altLang="zh-TW" sz="1400" dirty="0" err="1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Dongenb</a:t>
            </a:r>
            <a:r>
              <a:rPr lang="en-US" altLang="zh-TW" sz="1400" dirty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, S. </a:t>
            </a:r>
            <a:r>
              <a:rPr lang="en-US" altLang="zh-TW" sz="1400" dirty="0" err="1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Banksa</a:t>
            </a:r>
            <a:endParaRPr lang="en-US" altLang="zh-TW" sz="1400" dirty="0">
              <a:solidFill>
                <a:schemeClr val="bg2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1400" dirty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同學</a:t>
            </a:r>
            <a:r>
              <a:rPr lang="en-US" altLang="zh-TW" sz="1400" dirty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: </a:t>
            </a:r>
            <a:r>
              <a:rPr lang="zh-TW" altLang="en-US" sz="1400" dirty="0">
                <a:solidFill>
                  <a:schemeClr val="bg2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陳乃嘉</a:t>
            </a:r>
          </a:p>
          <a:p>
            <a:endParaRPr lang="zh-TW" altLang="en-US" sz="1400" dirty="0">
              <a:solidFill>
                <a:schemeClr val="bg2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47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Results</a:t>
            </a:r>
            <a:endParaRPr lang="zh-TW" altLang="en-US" spc="-1" dirty="0">
              <a:solidFill>
                <a:srgbClr val="FFFF00"/>
              </a:solidFill>
              <a:uFill>
                <a:solidFill>
                  <a:srgbClr val="FFFFFF"/>
                </a:solidFill>
              </a:uFill>
              <a:latin typeface="Kozuka Mincho Pro B" panose="02020800000000000000" pitchFamily="18" charset="-128"/>
              <a:ea typeface="Kozuka Mincho Pro B" panose="02020800000000000000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1627" y="2189052"/>
            <a:ext cx="7242137" cy="4668948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10-NAP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下，</a:t>
            </a:r>
            <a:r>
              <a:rPr lang="en-US" altLang="zh-TW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PVT-B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的響應速度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在小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憩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後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比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在小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憩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之前差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NO-NAP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條件，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PVT-B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的響應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速度沒有變化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駕駛後， </a:t>
            </a:r>
            <a:r>
              <a:rPr lang="en-US" altLang="zh-TW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PVT-B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性能的條件之間</a:t>
            </a:r>
            <a:r>
              <a:rPr lang="en-US" altLang="zh-TW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(10-NAP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NO-NAP</a:t>
            </a:r>
            <a:r>
              <a:rPr lang="en-US" altLang="zh-TW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沒有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顯著差異（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t = 0.97; p = 0.091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SP-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疲勞分數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小憩之前比小憩之後有較高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顯著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402336" lvl="1" indent="0">
              <a:buNone/>
            </a:pP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F 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1,19 = 4.88; p = 0.040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(10-NAP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NO-NAP) 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（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條件的主要效果：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F 1,19 = 0.06; p = 0.80;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相互作用：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F 1,19 = 0.29; p = 0.59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）之間沒有顯著差異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駕駛後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SP-Fatigue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在條件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t = 0.80; p = 0.46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）之間也沒有顯著差異。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366" y="2189052"/>
            <a:ext cx="2858600" cy="42733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5114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6440" y="1949564"/>
            <a:ext cx="7484184" cy="3530600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道路位置的可變性隨時間而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增加</a:t>
            </a:r>
            <a:endParaRPr lang="en-US" altLang="zh-TW" sz="2000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   （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時間的主要影響：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F7,127 = 13.09; p &lt;0.001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NO-NAP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條件下從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0.29m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到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0.52m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10-NAP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條件下從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0.33m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到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0.49m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</a:p>
          <a:p>
            <a:pPr lvl="1"/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條件（條件的主要效應：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F1,19 = 1.59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 = 0.22;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相互作用：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F7,127 = 1.75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 = 0.10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）之間沒有顯著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差異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速度可變性隨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時間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增加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  （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時間的主要影響：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F7,127 = 4.06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 &lt;0.001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NO-NAP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條件下從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5.2km / h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到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7.1km / </a:t>
            </a:r>
            <a:r>
              <a:rPr lang="en-US" altLang="zh-TW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h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10-NAP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下從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7.4km / h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到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11.3km / </a:t>
            </a:r>
            <a:r>
              <a:rPr lang="en-US" altLang="zh-TW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h</a:t>
            </a:r>
            <a:endParaRPr lang="en-US" altLang="zh-TW" sz="2000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條件（條件的主要效應：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F1,18 = 1.79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 = 0.20;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相互作用：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F7,127 = 1.25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 = 0.28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）之間沒有顯著差異。</a:t>
            </a:r>
            <a:endParaRPr lang="en-US" altLang="zh-TW" sz="20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endParaRPr lang="zh-TW" altLang="en-US" sz="2000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574" y="2137823"/>
            <a:ext cx="3599206" cy="460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86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Conclusion</a:t>
            </a:r>
            <a:endParaRPr lang="zh-TW" altLang="en-US" spc="-1" dirty="0">
              <a:solidFill>
                <a:srgbClr val="FFFF00"/>
              </a:solidFill>
              <a:uFill>
                <a:solidFill>
                  <a:srgbClr val="FFFFFF"/>
                </a:solidFill>
              </a:uFill>
              <a:latin typeface="Kozuka Mincho Pro B" panose="02020800000000000000" pitchFamily="18" charset="-128"/>
              <a:ea typeface="Kozuka Mincho Pro B" panose="02020800000000000000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6441" y="2489200"/>
            <a:ext cx="7363159" cy="353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20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性能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受損只是短暫的，並沒有反映在主觀疲勞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在模擬夜班結束時，駕駛性能比開始時差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但小憩後與沒有小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憩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相比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沒有顯著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地降低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模擬駕駛性能。</a:t>
            </a:r>
          </a:p>
          <a:p>
            <a:pPr>
              <a:lnSpc>
                <a:spcPct val="150000"/>
              </a:lnSpc>
            </a:pP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沒有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證據表明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，小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憩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對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模擬駕駛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有正向的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影響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435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77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 smtClean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Introduction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6440" y="2362200"/>
            <a:ext cx="7579060" cy="4178300"/>
          </a:xfrm>
        </p:spPr>
        <p:txBody>
          <a:bodyPr>
            <a:noAutofit/>
          </a:bodyPr>
          <a:lstStyle/>
          <a:p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報告顯示，輪班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工人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經常在方向盤上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睡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著；夜班時，通勤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回家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時常經歷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交通失誤和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事故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da-DK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	( </a:t>
            </a:r>
            <a:r>
              <a:rPr lang="da-DK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Steele et al., 1999 , Scott et al., 2007 , Fallis et al., </a:t>
            </a:r>
            <a:r>
              <a:rPr lang="da-DK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2011</a:t>
            </a:r>
          </a:p>
          <a:p>
            <a:pPr marL="0" indent="0">
              <a:buNone/>
            </a:pPr>
            <a:r>
              <a:rPr lang="da-DK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	</a:t>
            </a:r>
            <a:r>
              <a:rPr lang="da-DK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da-DK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and Jackson and Moreton, 2013 </a:t>
            </a:r>
            <a:r>
              <a:rPr lang="da-DK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).</a:t>
            </a:r>
          </a:p>
          <a:p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統計數據顯示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，夜班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開車回家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的工人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比其他汽車司機多達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7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倍事故的可能性。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	( 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Australian Bureau of Statistics, 1997 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).</a:t>
            </a:r>
          </a:p>
          <a:p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已經尋求一種解決方案以減少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夜班通勤回家時困倦造成的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危險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。通勤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之前睡午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覺被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建議作為潛在的睡意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對策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	( 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Scott et al., 2007 ).</a:t>
            </a:r>
          </a:p>
          <a:p>
            <a:endParaRPr lang="zh-TW" altLang="en-US" sz="22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endParaRPr lang="zh-TW" altLang="en-US" sz="22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endParaRPr lang="en-US" altLang="zh-TW" sz="22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771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Method</a:t>
            </a:r>
            <a:endParaRPr lang="zh-TW" altLang="en-US" spc="-1" dirty="0">
              <a:solidFill>
                <a:srgbClr val="FFFF00"/>
              </a:solidFill>
              <a:uFill>
                <a:solidFill>
                  <a:srgbClr val="FFFFFF"/>
                </a:solidFill>
              </a:uFill>
              <a:latin typeface="Kozuka Mincho Pro B" panose="02020800000000000000" pitchFamily="18" charset="-128"/>
              <a:ea typeface="Kozuka Mincho Pro B" panose="02020800000000000000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6441" y="2018310"/>
            <a:ext cx="6343201" cy="22981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zh-TW" altLang="en-US" sz="2400" dirty="0" smtClean="0">
                <a:solidFill>
                  <a:schemeClr val="accent3">
                    <a:lumMod val="7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受測者</a:t>
            </a:r>
            <a:endParaRPr lang="en-US" altLang="zh-TW" sz="2400" dirty="0" smtClean="0">
              <a:solidFill>
                <a:schemeClr val="accent3">
                  <a:lumMod val="75000"/>
                </a:schemeClr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21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位成年人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男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9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人，女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12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人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</a:p>
          <a:p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平均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年齡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24.1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（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SD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=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3.7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）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條件：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13811"/>
              </p:ext>
            </p:extLst>
          </p:nvPr>
        </p:nvGraphicFramePr>
        <p:xfrm>
          <a:off x="866440" y="3846222"/>
          <a:ext cx="7801759" cy="28641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9773"/>
                <a:gridCol w="2782496"/>
                <a:gridCol w="2389490"/>
              </a:tblGrid>
              <a:tr h="43224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通過</a:t>
                      </a:r>
                      <a:r>
                        <a:rPr lang="en-US" altLang="zh-TW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Pittsburgh Sleep Quality Index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(</a:t>
                      </a:r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匹茲堡睡眠質量指數</a:t>
                      </a:r>
                      <a:r>
                        <a:rPr lang="en-US" altLang="zh-TW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)</a:t>
                      </a:r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評估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平均每天飲用少於兩杯含咖啡因的飲料</a:t>
                      </a:r>
                      <a:endParaRPr lang="zh-TW" altLang="en-US" sz="1600" dirty="0">
                        <a:latin typeface="Adobe 繁黑體 Std B" panose="020B0700000000000000" pitchFamily="34" charset="-120"/>
                        <a:ea typeface="Adobe 繁黑體 Std B" panose="020B0700000000000000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平均每天飲用少於兩個標準的酒精飲料</a:t>
                      </a:r>
                      <a:endParaRPr lang="zh-TW" altLang="en-US" sz="1600" dirty="0">
                        <a:latin typeface="Adobe 繁黑體 Std B" panose="020B0700000000000000" pitchFamily="34" charset="-120"/>
                        <a:ea typeface="Adobe 繁黑體 Std B" panose="020B0700000000000000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8038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過去三個月沒有跨境旅行</a:t>
                      </a:r>
                      <a:endParaRPr lang="zh-TW" altLang="en-US" sz="1600" dirty="0">
                        <a:latin typeface="Adobe 繁黑體 Std B" panose="020B0700000000000000" pitchFamily="34" charset="-120"/>
                        <a:ea typeface="Adobe 繁黑體 Std B" panose="020B0700000000000000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過去兩年沒有轉移過工作</a:t>
                      </a:r>
                      <a:endParaRPr lang="en-US" altLang="zh-TW" sz="1600" dirty="0" smtClean="0">
                        <a:latin typeface="Adobe 繁黑體 Std B" panose="020B0700000000000000" pitchFamily="34" charset="-120"/>
                        <a:ea typeface="Adobe 繁黑體 Std B" panose="020B0700000000000000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體重指數低於</a:t>
                      </a:r>
                      <a:r>
                        <a:rPr lang="en-US" altLang="zh-TW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8038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目前無使用娛樂性藥物</a:t>
                      </a:r>
                      <a:endParaRPr lang="zh-TW" altLang="en-US" sz="1600" dirty="0">
                        <a:latin typeface="Adobe 繁黑體 Std B" panose="020B0700000000000000" pitchFamily="34" charset="-120"/>
                        <a:ea typeface="Adobe 繁黑體 Std B" panose="020B0700000000000000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尿檢驗證實通過</a:t>
                      </a:r>
                      <a:endParaRPr lang="zh-TW" altLang="en-US" sz="1600" dirty="0">
                        <a:latin typeface="Adobe 繁黑體 Std B" panose="020B0700000000000000" pitchFamily="34" charset="-120"/>
                        <a:ea typeface="Adobe 繁黑體 Std B" panose="020B0700000000000000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血液化學證實健康</a:t>
                      </a:r>
                      <a:endParaRPr lang="zh-TW" altLang="en-US" sz="1600" dirty="0">
                        <a:latin typeface="Adobe 繁黑體 Std B" panose="020B0700000000000000" pitchFamily="34" charset="-120"/>
                        <a:ea typeface="Adobe 繁黑體 Std B" panose="020B0700000000000000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803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  <a:cs typeface="+mn-cs"/>
                        </a:rPr>
                        <a:t>非吸煙者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Adobe 繁黑體 Std B" panose="020B0700000000000000" pitchFamily="34" charset="-120"/>
                        <a:ea typeface="Adobe 繁黑體 Std B" panose="020B0700000000000000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實驗前</a:t>
                      </a:r>
                      <a:r>
                        <a:rPr lang="en-US" altLang="zh-TW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7</a:t>
                      </a:r>
                      <a:r>
                        <a:rPr lang="zh-TW" altLang="en-US" sz="1600" dirty="0" smtClean="0">
                          <a:latin typeface="Adobe 繁黑體 Std B" panose="020B0700000000000000" pitchFamily="34" charset="-120"/>
                          <a:ea typeface="Adobe 繁黑體 Std B" panose="020B0700000000000000" pitchFamily="34" charset="-120"/>
                        </a:rPr>
                        <a:t>天避免小睡</a:t>
                      </a:r>
                      <a:endParaRPr lang="zh-TW" altLang="en-US" sz="1600" dirty="0">
                        <a:latin typeface="Adobe 繁黑體 Std B" panose="020B0700000000000000" pitchFamily="34" charset="-120"/>
                        <a:ea typeface="Adobe 繁黑體 Std B" panose="020B0700000000000000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latin typeface="Adobe 繁黑體 Std B" panose="020B0700000000000000" pitchFamily="34" charset="-120"/>
                        <a:ea typeface="Adobe 繁黑體 Std B" panose="020B0700000000000000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31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6441" y="2045447"/>
            <a:ext cx="6343201" cy="42477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zh-TW" altLang="en-US" sz="2400" dirty="0">
                <a:solidFill>
                  <a:schemeClr val="accent3">
                    <a:lumMod val="7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程序</a:t>
            </a:r>
            <a:endParaRPr lang="en-US" altLang="zh-TW" sz="2400" dirty="0">
              <a:solidFill>
                <a:schemeClr val="accent3">
                  <a:lumMod val="75000"/>
                </a:schemeClr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受測者需回報前一周的睡眠日記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以智慧手環與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time-stamped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做紀錄確認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)</a:t>
            </a:r>
          </a:p>
          <a:p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日記規定：每晚需睡至少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7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小時，午夜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12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點前睡，早上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9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點前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起床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TW" altLang="en-US" sz="2400" dirty="0">
                <a:solidFill>
                  <a:schemeClr val="accent3">
                    <a:lumMod val="7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實驗設計</a:t>
            </a:r>
          </a:p>
          <a:p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住在無窗和隔音睡眠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實驗室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預定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時間到及關閉燈光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光強度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&lt;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50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lux</a:t>
            </a:r>
          </a:p>
          <a:p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環境室溫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保持 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22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（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±1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）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℃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05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zh-TW" altLang="en-US" sz="2400" dirty="0">
                <a:solidFill>
                  <a:schemeClr val="accent3">
                    <a:lumMod val="7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實驗設計</a:t>
            </a:r>
          </a:p>
          <a:p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受試者在實驗室待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天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夜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lvl="1"/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一天適應，一天受測</a:t>
            </a:r>
            <a:endParaRPr lang="zh-TW" altLang="en-US" sz="22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模擬夜班，受試者被隨機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分配兩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個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條件之一：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lvl="1"/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7:10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下班前的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10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分鐘小憩</a:t>
            </a:r>
            <a:endParaRPr lang="en-US" altLang="zh-TW" sz="22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lvl="1"/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剝奪總睡眠</a:t>
            </a:r>
            <a:endParaRPr lang="zh-TW" altLang="en-US" sz="22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499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6441" y="2085788"/>
            <a:ext cx="6343201" cy="3530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zh-TW" altLang="en-US" sz="2400" dirty="0">
                <a:solidFill>
                  <a:schemeClr val="accent3">
                    <a:lumMod val="7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實驗設計</a:t>
            </a:r>
          </a:p>
          <a:p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使用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polysomnography 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(PSG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記錄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睡眠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訓練有素且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對實驗目的不知情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的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睡眠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記分員，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使用標準化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標準對所有睡眠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時間進行評分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睡眠變量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包括：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lvl="1"/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總睡眠時間（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TST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）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lvl="1"/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睡眠開始潛伏期（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SOL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）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lvl="1"/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睡醒時（</a:t>
            </a:r>
            <a:r>
              <a:rPr lang="en-US" altLang="zh-TW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WASO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）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lvl="1"/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階段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、階段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的漫</a:t>
            </a:r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波睡眠（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SWS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）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lvl="1"/>
            <a:r>
              <a:rPr lang="zh-TW" altLang="en-US" sz="22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快速眼動睡眠（</a:t>
            </a:r>
            <a:r>
              <a:rPr lang="en-US" altLang="zh-TW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REM</a:t>
            </a:r>
            <a:r>
              <a:rPr lang="zh-TW" altLang="en-US" sz="22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）</a:t>
            </a:r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endParaRPr lang="en-US" altLang="zh-TW" sz="22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007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6441" y="2489200"/>
            <a:ext cx="7134559" cy="353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TW" sz="2400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Neurobehavioural</a:t>
            </a:r>
            <a:r>
              <a:rPr lang="en-US" altLang="zh-TW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testing</a:t>
            </a:r>
          </a:p>
          <a:p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</a:t>
            </a:r>
            <a:r>
              <a:rPr lang="en-US" altLang="zh-TW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07:12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07:55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實施神經行為測驗</a:t>
            </a:r>
            <a:endParaRPr lang="en-US" altLang="zh-TW" sz="22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10-NAP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條件下，時間點對應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於小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憩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前</a:t>
            </a:r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30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分鐘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，及小憩後</a:t>
            </a:r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分鐘做測試</a:t>
            </a:r>
            <a:endParaRPr lang="en-US" altLang="zh-TW" sz="22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測試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順序</a:t>
            </a:r>
            <a:endParaRPr lang="en-US" altLang="zh-TW" sz="22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分鐘的</a:t>
            </a:r>
            <a:r>
              <a:rPr lang="en-US" altLang="zh-TW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psychomotor </a:t>
            </a:r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vigilance </a:t>
            </a:r>
            <a:r>
              <a:rPr lang="en-US" altLang="zh-TW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test (</a:t>
            </a:r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PVT-B</a:t>
            </a:r>
            <a:r>
              <a:rPr lang="en-US" altLang="zh-TW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altLang="zh-TW" sz="2200" dirty="0" err="1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Samn-Perelli</a:t>
            </a:r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Fatigue Scale (SP-Fatigue)</a:t>
            </a:r>
            <a:endParaRPr lang="en-US" altLang="zh-TW" sz="22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endParaRPr lang="zh-TW" altLang="en-US" sz="2200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45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6441" y="2489199"/>
            <a:ext cx="7432432" cy="40362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TW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PVT-B</a:t>
            </a:r>
          </a:p>
          <a:p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是一個簡單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反應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時間任務，已被驗證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為客觀的睡意測定</a:t>
            </a:r>
            <a:endParaRPr lang="en-US" altLang="zh-TW" sz="2000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PVT-B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要求受試者在呈現視覺刺激後立即按下手持設備上的按鈕</a:t>
            </a:r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刺激間隔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1s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4s</a:t>
            </a:r>
            <a:r>
              <a:rPr lang="zh-TW" altLang="en-US" sz="20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之間隨機變化。測量反應時間的平均值</a:t>
            </a:r>
            <a:endParaRPr lang="en-US" altLang="zh-TW" sz="2000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TW" sz="24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SP-Fatigue</a:t>
            </a:r>
            <a:endParaRPr lang="en-US" altLang="zh-TW" sz="2400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7-point </a:t>
            </a:r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Likert-type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受試者評定其主觀疲勞，評分範圍從</a:t>
            </a:r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（完全警戒，清醒）到</a:t>
            </a:r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7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（完全耗盡，無法有效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運作）</a:t>
            </a:r>
            <a:endParaRPr lang="zh-TW" altLang="en-US" sz="2200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39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pc="-1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Kozuka Mincho Pro B" panose="02020800000000000000" pitchFamily="18" charset="-128"/>
                <a:ea typeface="Kozuka Mincho Pro B" panose="02020800000000000000" pitchFamily="18" charset="-128"/>
              </a:rPr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6441" y="2489200"/>
            <a:ext cx="7430394" cy="3530600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p"/>
            </a:pPr>
            <a:r>
              <a:rPr lang="zh-TW" altLang="en-US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模擬通勤駕駛</a:t>
            </a:r>
            <a:endParaRPr lang="en-US" altLang="zh-TW" sz="24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r>
              <a:rPr lang="en-US" altLang="zh-TW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18:30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（模擬夜班開始）進行了</a:t>
            </a:r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40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分鐘的約克模擬駕駛任務；在</a:t>
            </a:r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07:15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（在班次結束時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）再次測試。</a:t>
            </a:r>
            <a:endParaRPr lang="en-US" altLang="zh-TW" sz="22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任務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要求－受測者在自己車道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保持設定的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速度及中心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位置</a:t>
            </a:r>
            <a:r>
              <a:rPr lang="en-US" altLang="zh-TW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40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分鐘。</a:t>
            </a:r>
          </a:p>
          <a:p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隨機時間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間隔，迎面而來的</a:t>
            </a:r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車輛從另一個車道通過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 </a:t>
            </a:r>
            <a:endParaRPr lang="en-US" altLang="zh-TW" sz="22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2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分析側</a:t>
            </a:r>
            <a:r>
              <a:rPr lang="zh-TW" altLang="en-US" sz="22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向道路位置的標準偏差和行駛速度的標準偏差。</a:t>
            </a:r>
          </a:p>
        </p:txBody>
      </p:sp>
    </p:spTree>
    <p:extLst>
      <p:ext uri="{BB962C8B-B14F-4D97-AF65-F5344CB8AC3E}">
        <p14:creationId xmlns:p14="http://schemas.microsoft.com/office/powerpoint/2010/main" val="413808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會議室">
  <a:themeElements>
    <a:clrScheme name="離子會議室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離子會議室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會議室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494</TotalTime>
  <Words>1086</Words>
  <Application>Microsoft Office PowerPoint</Application>
  <PresentationFormat>如螢幕大小 (4:3)</PresentationFormat>
  <Paragraphs>112</Paragraphs>
  <Slides>13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3" baseType="lpstr">
      <vt:lpstr>Adobe 繁黑體 Std B</vt:lpstr>
      <vt:lpstr>Kozuka Mincho Pro B</vt:lpstr>
      <vt:lpstr>新細明體</vt:lpstr>
      <vt:lpstr>Arial</vt:lpstr>
      <vt:lpstr>Calibri</vt:lpstr>
      <vt:lpstr>Century Gothic</vt:lpstr>
      <vt:lpstr>Times New Roman</vt:lpstr>
      <vt:lpstr>Wingdings</vt:lpstr>
      <vt:lpstr>Wingdings 3</vt:lpstr>
      <vt:lpstr>離子會議室</vt:lpstr>
      <vt:lpstr>Sleep inertia associated with a 10-min nap before the commute home following a night shift: A laboratory simulation study</vt:lpstr>
      <vt:lpstr>Introduction</vt:lpstr>
      <vt:lpstr>Method</vt:lpstr>
      <vt:lpstr>Method</vt:lpstr>
      <vt:lpstr>Method</vt:lpstr>
      <vt:lpstr>Method</vt:lpstr>
      <vt:lpstr>Method</vt:lpstr>
      <vt:lpstr>Method</vt:lpstr>
      <vt:lpstr>Method</vt:lpstr>
      <vt:lpstr>Results</vt:lpstr>
      <vt:lpstr>Results</vt:lpstr>
      <vt:lpstr>Conclusion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inertia associated with a 10-min nap before the commute home following a night shift: A laboratory simulation study</dc:title>
  <dc:creator>Chia</dc:creator>
  <cp:lastModifiedBy>Chia</cp:lastModifiedBy>
  <cp:revision>30</cp:revision>
  <dcterms:created xsi:type="dcterms:W3CDTF">2016-10-31T08:29:09Z</dcterms:created>
  <dcterms:modified xsi:type="dcterms:W3CDTF">2016-11-03T14:54:39Z</dcterms:modified>
</cp:coreProperties>
</file>